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61" r:id="rId7"/>
    <p:sldId id="265" r:id="rId8"/>
    <p:sldId id="264" r:id="rId9"/>
    <p:sldId id="266" r:id="rId10"/>
    <p:sldId id="259" r:id="rId11"/>
    <p:sldId id="263" r:id="rId12"/>
    <p:sldId id="262"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A3CAB-CA16-402A-A712-6DDA172549EA}" v="29" dt="2023-04-25T18:54:19.106"/>
    <p1510:client id="{993AB6D2-8DD4-4B3C-8B0F-E89CDBCE2A9A}" v="299" dt="2023-04-25T18:38:14.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08056-0127-4098-B122-4CE718204211}"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04062-1890-41AF-90D4-0A5ECE4286B2}" type="slidenum">
              <a:rPr lang="en-US" smtClean="0"/>
              <a:t>‹#›</a:t>
            </a:fld>
            <a:endParaRPr lang="en-US"/>
          </a:p>
        </p:txBody>
      </p:sp>
    </p:spTree>
    <p:extLst>
      <p:ext uri="{BB962C8B-B14F-4D97-AF65-F5344CB8AC3E}">
        <p14:creationId xmlns:p14="http://schemas.microsoft.com/office/powerpoint/2010/main" val="143299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f8fa3e6e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f8fa3e6e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FC82-51FC-4C99-2343-24212D59C0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3FD13-DDD4-0AA1-D68C-2D64828A9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0DEE7-3E2A-A874-73A5-5CA1BC88BE68}"/>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5" name="Footer Placeholder 4">
            <a:extLst>
              <a:ext uri="{FF2B5EF4-FFF2-40B4-BE49-F238E27FC236}">
                <a16:creationId xmlns:a16="http://schemas.microsoft.com/office/drawing/2014/main" id="{744FF111-B300-756E-69EF-6992401F2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4F8B2-0151-6501-272B-D3618E3087BF}"/>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205740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17FC-7ADE-5D6C-7EC5-4EFA5C11FD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2DB0C-36C8-E483-A6C7-ECB3677F98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FA155-FA0C-08DC-CBD7-C77022BB36B7}"/>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5" name="Footer Placeholder 4">
            <a:extLst>
              <a:ext uri="{FF2B5EF4-FFF2-40B4-BE49-F238E27FC236}">
                <a16:creationId xmlns:a16="http://schemas.microsoft.com/office/drawing/2014/main" id="{95E3DCC5-E37F-25CE-0292-EFAE2DD59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12C18-F28B-9A2C-3E16-AF9C62C563A9}"/>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340513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780B1-B1BD-565E-1F7F-F1A57E6200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2E1E03-6A0B-4941-98DA-FC1A10E74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687A5-F7E8-F03E-A172-67703D5110B3}"/>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5" name="Footer Placeholder 4">
            <a:extLst>
              <a:ext uri="{FF2B5EF4-FFF2-40B4-BE49-F238E27FC236}">
                <a16:creationId xmlns:a16="http://schemas.microsoft.com/office/drawing/2014/main" id="{AAFE34E9-79F0-E3C4-C48C-0844AEA8D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64AAD-D909-922B-A579-ED826A7A5F66}"/>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45515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236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4AB3-52B6-859D-17B1-D89D9AB19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1B18A-0932-61C6-7FDC-DE3AA2ABF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FE04A-4691-BE95-557D-8E0C66413E6C}"/>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5" name="Footer Placeholder 4">
            <a:extLst>
              <a:ext uri="{FF2B5EF4-FFF2-40B4-BE49-F238E27FC236}">
                <a16:creationId xmlns:a16="http://schemas.microsoft.com/office/drawing/2014/main" id="{76684E9F-25AA-B6EE-3104-1D3DD6117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9AAE3-603E-A0CC-2BDA-E301987E8414}"/>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54739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44DA-E9EA-83A3-8D9E-27ECA0C92D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58C368-A92C-AE81-4C92-771C1F7E8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0741B7-EFEF-5208-2836-EE91F295281E}"/>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5" name="Footer Placeholder 4">
            <a:extLst>
              <a:ext uri="{FF2B5EF4-FFF2-40B4-BE49-F238E27FC236}">
                <a16:creationId xmlns:a16="http://schemas.microsoft.com/office/drawing/2014/main" id="{312E67D1-59A5-E8BD-4435-C9A35A0C5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DA22C-CB85-A247-C002-1A8C4830B328}"/>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415610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0AB3-1B1F-D675-0F2C-296CD6F1C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66423-DACA-18BA-A119-33C4931238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8DF51A-9074-907B-9284-4D7556DE9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E7B88-AC3B-B964-A5E5-ED6A6B57F791}"/>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6" name="Footer Placeholder 5">
            <a:extLst>
              <a:ext uri="{FF2B5EF4-FFF2-40B4-BE49-F238E27FC236}">
                <a16:creationId xmlns:a16="http://schemas.microsoft.com/office/drawing/2014/main" id="{CE30214F-DD21-7C0F-0E98-527D53ADF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03CC3-50AE-7FCB-0415-9E40C90E5F18}"/>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68538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CB51B-3070-E69A-FB46-D979083FBA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F2C6D3-CB1C-FBA1-35F1-7396C5E745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E7CCC0-AC03-E2D5-313B-73568AEE11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C920EF-D88C-EAAE-EBEC-1EECE9E11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D5E92B-AAF4-B584-07A3-F584ADFD1F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3FE52-8A00-7808-5D42-0767B5E75D17}"/>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8" name="Footer Placeholder 7">
            <a:extLst>
              <a:ext uri="{FF2B5EF4-FFF2-40B4-BE49-F238E27FC236}">
                <a16:creationId xmlns:a16="http://schemas.microsoft.com/office/drawing/2014/main" id="{9AAF5659-9952-462F-4F36-228A8B5304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025B2-5354-EC03-6DC3-B3FF82999E87}"/>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305503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8EF2-EDC4-BCA2-5FF3-7A64E26D30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723D14-9EF1-4854-4852-DA39ADCC13AF}"/>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4" name="Footer Placeholder 3">
            <a:extLst>
              <a:ext uri="{FF2B5EF4-FFF2-40B4-BE49-F238E27FC236}">
                <a16:creationId xmlns:a16="http://schemas.microsoft.com/office/drawing/2014/main" id="{02013176-491C-DFBE-1D53-CF62FB4269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65D5E8-7EE6-8D2F-83D2-CE1C2642415E}"/>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72010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C87A0-FC4D-1D7F-E85C-56F148D9CAC0}"/>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3" name="Footer Placeholder 2">
            <a:extLst>
              <a:ext uri="{FF2B5EF4-FFF2-40B4-BE49-F238E27FC236}">
                <a16:creationId xmlns:a16="http://schemas.microsoft.com/office/drawing/2014/main" id="{DB6D9122-8F18-2D9D-F26A-E1ED8B92C0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A6F7DF-124B-0D7D-68DE-6A0DE0495412}"/>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131172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D217-C050-936E-574C-9C6CB1F61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4D8F48-6F24-81BC-E85A-55F1F2460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7F843-3BDB-E65C-57B3-4ED688380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DA006F-2764-AA53-490C-3DA79DE58623}"/>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6" name="Footer Placeholder 5">
            <a:extLst>
              <a:ext uri="{FF2B5EF4-FFF2-40B4-BE49-F238E27FC236}">
                <a16:creationId xmlns:a16="http://schemas.microsoft.com/office/drawing/2014/main" id="{842F46C9-8973-9D79-F49B-CCD93BF3B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A4CE4-79EF-BC7F-F4C7-A0171D4362A5}"/>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420081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827B-A1FE-2A04-DCB8-718458A18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8E1C1C-F314-AA6F-839C-BD99DE333D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BF54D7-FBEC-0FB6-2B25-DA41B15FA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34AAF-7C96-7A03-B932-ACF90B4F1A8F}"/>
              </a:ext>
            </a:extLst>
          </p:cNvPr>
          <p:cNvSpPr>
            <a:spLocks noGrp="1"/>
          </p:cNvSpPr>
          <p:nvPr>
            <p:ph type="dt" sz="half" idx="10"/>
          </p:nvPr>
        </p:nvSpPr>
        <p:spPr/>
        <p:txBody>
          <a:bodyPr/>
          <a:lstStyle/>
          <a:p>
            <a:fld id="{BF712DBB-676A-4E23-A961-3F63CB957CEC}" type="datetimeFigureOut">
              <a:rPr lang="en-US" smtClean="0"/>
              <a:t>5/1/2023</a:t>
            </a:fld>
            <a:endParaRPr lang="en-US"/>
          </a:p>
        </p:txBody>
      </p:sp>
      <p:sp>
        <p:nvSpPr>
          <p:cNvPr id="6" name="Footer Placeholder 5">
            <a:extLst>
              <a:ext uri="{FF2B5EF4-FFF2-40B4-BE49-F238E27FC236}">
                <a16:creationId xmlns:a16="http://schemas.microsoft.com/office/drawing/2014/main" id="{F5722EBF-2714-F8CD-8CFF-84CABC376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C0B52-CEFA-45E5-E88C-C9945FBE9A4A}"/>
              </a:ext>
            </a:extLst>
          </p:cNvPr>
          <p:cNvSpPr>
            <a:spLocks noGrp="1"/>
          </p:cNvSpPr>
          <p:nvPr>
            <p:ph type="sldNum" sz="quarter" idx="12"/>
          </p:nvPr>
        </p:nvSpPr>
        <p:spPr/>
        <p:txBody>
          <a:bodyPr/>
          <a:lstStyle/>
          <a:p>
            <a:fld id="{4678C6F3-0770-4AF0-AA4A-9ACB14B80728}" type="slidenum">
              <a:rPr lang="en-US" smtClean="0"/>
              <a:t>‹#›</a:t>
            </a:fld>
            <a:endParaRPr lang="en-US"/>
          </a:p>
        </p:txBody>
      </p:sp>
    </p:spTree>
    <p:extLst>
      <p:ext uri="{BB962C8B-B14F-4D97-AF65-F5344CB8AC3E}">
        <p14:creationId xmlns:p14="http://schemas.microsoft.com/office/powerpoint/2010/main" val="152000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9162A5-5B08-1816-D9E6-5CD055793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2FC79-9FF6-5D3A-948A-DD12C5115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0F272-DCC7-D790-B549-60627671E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12DBB-676A-4E23-A961-3F63CB957CEC}" type="datetimeFigureOut">
              <a:rPr lang="en-US" smtClean="0"/>
              <a:t>5/1/2023</a:t>
            </a:fld>
            <a:endParaRPr lang="en-US"/>
          </a:p>
        </p:txBody>
      </p:sp>
      <p:sp>
        <p:nvSpPr>
          <p:cNvPr id="5" name="Footer Placeholder 4">
            <a:extLst>
              <a:ext uri="{FF2B5EF4-FFF2-40B4-BE49-F238E27FC236}">
                <a16:creationId xmlns:a16="http://schemas.microsoft.com/office/drawing/2014/main" id="{BCD2C48A-0E96-A6E9-894E-3EE3716AB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E35DD-B76D-8FC9-E768-8748FF13C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8C6F3-0770-4AF0-AA4A-9ACB14B80728}" type="slidenum">
              <a:rPr lang="en-US" smtClean="0"/>
              <a:t>‹#›</a:t>
            </a:fld>
            <a:endParaRPr lang="en-US"/>
          </a:p>
        </p:txBody>
      </p:sp>
    </p:spTree>
    <p:extLst>
      <p:ext uri="{BB962C8B-B14F-4D97-AF65-F5344CB8AC3E}">
        <p14:creationId xmlns:p14="http://schemas.microsoft.com/office/powerpoint/2010/main" val="74071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ps.gov/articles/us-suffrage-timeline-1648-to-2016.htm" TargetMode="External"/><Relationship Id="rId7" Type="http://schemas.openxmlformats.org/officeDocument/2006/relationships/hyperlink" Target="https://museum.unc.edu/items/show/1201" TargetMode="External"/><Relationship Id="rId2" Type="http://schemas.openxmlformats.org/officeDocument/2006/relationships/hyperlink" Target="https://www.nps.gov/museum/exhibits/carl/lillianStechien.html" TargetMode="External"/><Relationship Id="rId1" Type="http://schemas.openxmlformats.org/officeDocument/2006/relationships/slideLayout" Target="../slideLayouts/slideLayout2.xml"/><Relationship Id="rId6" Type="http://schemas.openxmlformats.org/officeDocument/2006/relationships/hyperlink" Target="https://www.britannica.com/event/Civil-Rights-Act-United-States-1964" TargetMode="External"/><Relationship Id="rId5" Type="http://schemas.openxmlformats.org/officeDocument/2006/relationships/hyperlink" Target="https://www.npr.org/sections/inauguration-day-live-updates/2021/01/20/958749751/vice-president-kamala-harris-takes-the-oath-of-office/gettyimages-1297448103_wide-b2c8f064204132821310489403e699a280d6ddc4-jpg/" TargetMode="External"/><Relationship Id="rId4" Type="http://schemas.openxmlformats.org/officeDocument/2006/relationships/hyperlink" Target="https://www.nytimes.com/2017/04/17/sports/boston-marathon-kathrine-switzer.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B7395E0-3873-502E-43CA-5BCB41B5F857}"/>
              </a:ext>
            </a:extLst>
          </p:cNvPr>
          <p:cNvSpPr>
            <a:spLocks noGrp="1"/>
          </p:cNvSpPr>
          <p:nvPr>
            <p:ph type="ctrTitle"/>
          </p:nvPr>
        </p:nvSpPr>
        <p:spPr>
          <a:xfrm>
            <a:off x="1208228" y="2031514"/>
            <a:ext cx="9832559" cy="3224165"/>
          </a:xfrm>
        </p:spPr>
        <p:txBody>
          <a:bodyPr anchor="t">
            <a:normAutofit/>
          </a:bodyPr>
          <a:lstStyle/>
          <a:p>
            <a:pPr algn="l"/>
            <a:r>
              <a:rPr lang="en-US" sz="8000" dirty="0">
                <a:solidFill>
                  <a:srgbClr val="FFFFFF"/>
                </a:solidFill>
              </a:rPr>
              <a:t>The Changing Roles of Minorities</a:t>
            </a:r>
          </a:p>
        </p:txBody>
      </p:sp>
      <p:sp>
        <p:nvSpPr>
          <p:cNvPr id="3" name="Subtitle 2">
            <a:extLst>
              <a:ext uri="{FF2B5EF4-FFF2-40B4-BE49-F238E27FC236}">
                <a16:creationId xmlns:a16="http://schemas.microsoft.com/office/drawing/2014/main" id="{38DA4F7C-8154-00E2-DD88-6D382AC4B1E6}"/>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Carl Sandburg Home NHS</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4" name="Picture 3" descr="Black and White Banner reads Carl Sandburg National Historic Site. The National Park Service, arrowhead logo sits in the top right corner.">
            <a:extLst>
              <a:ext uri="{FF2B5EF4-FFF2-40B4-BE49-F238E27FC236}">
                <a16:creationId xmlns:a16="http://schemas.microsoft.com/office/drawing/2014/main" id="{4586F3F7-AAE3-59A4-85CE-1BA7450BE9AE}"/>
              </a:ext>
            </a:extLst>
          </p:cNvPr>
          <p:cNvPicPr>
            <a:picLocks noChangeAspect="1"/>
          </p:cNvPicPr>
          <p:nvPr/>
        </p:nvPicPr>
        <p:blipFill>
          <a:blip r:embed="rId2"/>
          <a:stretch>
            <a:fillRect/>
          </a:stretch>
        </p:blipFill>
        <p:spPr>
          <a:xfrm>
            <a:off x="0" y="8878"/>
            <a:ext cx="12202106" cy="1222355"/>
          </a:xfrm>
          <a:prstGeom prst="rect">
            <a:avLst/>
          </a:prstGeom>
        </p:spPr>
      </p:pic>
    </p:spTree>
    <p:extLst>
      <p:ext uri="{BB962C8B-B14F-4D97-AF65-F5344CB8AC3E}">
        <p14:creationId xmlns:p14="http://schemas.microsoft.com/office/powerpoint/2010/main" val="86555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026040-02EC-03C7-B989-5A93E83D0952}"/>
              </a:ext>
            </a:extLst>
          </p:cNvPr>
          <p:cNvSpPr>
            <a:spLocks noGrp="1"/>
          </p:cNvSpPr>
          <p:nvPr>
            <p:ph type="title"/>
          </p:nvPr>
        </p:nvSpPr>
        <p:spPr/>
        <p:txBody>
          <a:bodyPr/>
          <a:lstStyle/>
          <a:p>
            <a:r>
              <a:rPr lang="en-US" dirty="0"/>
              <a:t>Bibliography, In Order of Appearance</a:t>
            </a:r>
          </a:p>
        </p:txBody>
      </p:sp>
      <p:sp>
        <p:nvSpPr>
          <p:cNvPr id="6" name="Content Placeholder 5">
            <a:extLst>
              <a:ext uri="{FF2B5EF4-FFF2-40B4-BE49-F238E27FC236}">
                <a16:creationId xmlns:a16="http://schemas.microsoft.com/office/drawing/2014/main" id="{2478EC8D-8978-FF60-09B8-56615ECB5FFA}"/>
              </a:ext>
            </a:extLst>
          </p:cNvPr>
          <p:cNvSpPr>
            <a:spLocks noGrp="1"/>
          </p:cNvSpPr>
          <p:nvPr>
            <p:ph idx="1"/>
          </p:nvPr>
        </p:nvSpPr>
        <p:spPr>
          <a:xfrm>
            <a:off x="510618" y="1555422"/>
            <a:ext cx="11170763" cy="464039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2"/>
              </a:rPr>
              <a:t>“Lillian Steichen” Carl </a:t>
            </a:r>
            <a:r>
              <a:rPr lang="en-US" sz="1400" dirty="0" err="1">
                <a:hlinkClick r:id="rId2"/>
              </a:rPr>
              <a:t>Sanburg</a:t>
            </a:r>
            <a:r>
              <a:rPr lang="en-US" sz="1400" dirty="0">
                <a:hlinkClick r:id="rId2"/>
              </a:rPr>
              <a:t> National Historic Site (nps.gov)</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Slides 3 and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 Women’s Suffrage Timeline 1648 to 2016.” NPS. August 4, 2020. </a:t>
            </a:r>
            <a:r>
              <a:rPr lang="en-US" sz="1400" dirty="0">
                <a:hlinkClick r:id="rId3"/>
              </a:rPr>
              <a:t>US Women's Suffrage Timeline 1648 to 2016 (U.S. National Park Service) (nps.gov)</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Victor Mather. “First Women to Enter Boston Marathon Runs It Again, 50 Years Later.” </a:t>
            </a:r>
            <a:r>
              <a:rPr lang="en-US" sz="1400" i="1" dirty="0"/>
              <a:t>The New York Times</a:t>
            </a:r>
            <a:r>
              <a:rPr lang="en-US" sz="1400" dirty="0"/>
              <a:t>. April 17, 2017. </a:t>
            </a:r>
            <a:r>
              <a:rPr lang="en-US" sz="1400" dirty="0">
                <a:hlinkClick r:id="rId4"/>
              </a:rPr>
              <a:t>First Woman to Enter Boston Marathon Runs It Again, 50 Years Later - The New York Times (nytimes.com)</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Alex Wong/Getty Images. “Kamala Harris Sworn In As Vice President.” NPR. </a:t>
            </a:r>
            <a:r>
              <a:rPr lang="en-US" sz="1400" dirty="0">
                <a:hlinkClick r:id="rId5"/>
              </a:rPr>
              <a:t>Kamala Harris Sworn In As Vice President : Inauguration Day: Live Updates : NPR</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Slides 5 and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Britannica, T. Editors of Encyclopaedia. "Civil Rights Act." </a:t>
            </a:r>
            <a:r>
              <a:rPr lang="en-US" sz="1400" i="1" dirty="0"/>
              <a:t>Encyclopedia Britannica</a:t>
            </a:r>
            <a:r>
              <a:rPr lang="en-US" sz="1400" dirty="0"/>
              <a:t>, March 5, 2023. </a:t>
            </a:r>
            <a:r>
              <a:rPr lang="en-US" sz="1400" dirty="0">
                <a:hlinkClick r:id="rId6"/>
              </a:rPr>
              <a:t>Civil Rights Act | Summary, Facts, President, &amp; History | Britannica</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“Oscar Diggs and James N. Slade,” Carolina Story: </a:t>
            </a:r>
            <a:r>
              <a:rPr lang="en-US" sz="1400" i="1" dirty="0"/>
              <a:t>Virtual Museum of University History </a:t>
            </a:r>
            <a:r>
              <a:rPr lang="en-US" sz="1400" dirty="0"/>
              <a:t>, accessed April 13, 2023, </a:t>
            </a:r>
            <a:r>
              <a:rPr lang="en-US" sz="1400" dirty="0">
                <a:hlinkClick r:id="rId7"/>
              </a:rPr>
              <a:t>https://museum.unc.edu/items/show/1201</a:t>
            </a:r>
            <a:r>
              <a:rPr lang="en-US"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Anne Whisnant and David Whisnant. </a:t>
            </a:r>
            <a:r>
              <a:rPr lang="en-US" sz="1400" i="1" dirty="0"/>
              <a:t>Black Lives and Whitened Stories: From the Lowcountry to the Mountains</a:t>
            </a:r>
            <a:r>
              <a:rPr lang="en-US" sz="1400" dirty="0"/>
              <a:t>. Carl Sandburg Home NHS. NPS. 2020. Pgs. 150-154.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232524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7837E301-AC18-DADF-9E44-C1080F64DFD4}"/>
              </a:ext>
            </a:extLst>
          </p:cNvPr>
          <p:cNvSpPr>
            <a:spLocks noGrp="1"/>
          </p:cNvSpPr>
          <p:nvPr>
            <p:ph type="title"/>
          </p:nvPr>
        </p:nvSpPr>
        <p:spPr>
          <a:xfrm>
            <a:off x="4961814" y="282809"/>
            <a:ext cx="5982131" cy="1330839"/>
          </a:xfrm>
        </p:spPr>
        <p:txBody>
          <a:bodyPr vert="horz" lIns="91440" tIns="45720" rIns="91440" bIns="45720" rtlCol="0" anchor="ctr">
            <a:normAutofit/>
          </a:bodyPr>
          <a:lstStyle/>
          <a:p>
            <a:r>
              <a:rPr lang="en-US" sz="2800" dirty="0"/>
              <a:t>Lillian Steichen Sandburg</a:t>
            </a:r>
            <a:br>
              <a:rPr lang="en-US" sz="2800" dirty="0"/>
            </a:br>
            <a:r>
              <a:rPr lang="en-US" sz="2800" dirty="0"/>
              <a:t>Born in 1883 – Died in 1977</a:t>
            </a:r>
          </a:p>
        </p:txBody>
      </p:sp>
      <p:sp>
        <p:nvSpPr>
          <p:cNvPr id="23" name="Freeform: Shape 22">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63DC23BA-D613-F874-86ED-E19AE47B4940}"/>
              </a:ext>
            </a:extLst>
          </p:cNvPr>
          <p:cNvSpPr>
            <a:spLocks noGrp="1"/>
          </p:cNvSpPr>
          <p:nvPr>
            <p:ph type="body" sz="half" idx="2"/>
          </p:nvPr>
        </p:nvSpPr>
        <p:spPr>
          <a:xfrm>
            <a:off x="4914652" y="1544716"/>
            <a:ext cx="6422131" cy="4971494"/>
          </a:xfrm>
        </p:spPr>
        <p:txBody>
          <a:bodyPr vert="horz" lIns="91440" tIns="45720" rIns="91440" bIns="45720" rtlCol="0" anchor="t">
            <a:normAutofit/>
          </a:bodyPr>
          <a:lstStyle/>
          <a:p>
            <a:r>
              <a:rPr lang="en-US" sz="1700" dirty="0">
                <a:ea typeface="+mn-lt"/>
                <a:cs typeface="+mn-lt"/>
              </a:rPr>
              <a:t>Lillian was a member of a Wisconsin political party in the 1900s. But she was not able to vote, the U.S. Constitution did not protect women's voting yet. That changed in 1920 with the Nineteenth Amendment. The amendment protected women's suffrage. After the amendment women could vote! But women were in politics well before they could vote. Lillian is one example of many women in politics before women could vote. </a:t>
            </a:r>
            <a:endParaRPr lang="en-US" sz="1700" dirty="0">
              <a:cs typeface="Calibri"/>
            </a:endParaRPr>
          </a:p>
          <a:p>
            <a:pPr marL="285750" indent="-228600">
              <a:buFont typeface="Arial" panose="020B0604020202020204" pitchFamily="34" charset="0"/>
              <a:buChar char="•"/>
            </a:pPr>
            <a:r>
              <a:rPr lang="en-US" sz="1700" dirty="0"/>
              <a:t>What makes Lillian important to history?</a:t>
            </a:r>
          </a:p>
          <a:p>
            <a:pPr marL="285750" indent="-228600">
              <a:buFont typeface="Arial" panose="020B0604020202020204" pitchFamily="34" charset="0"/>
              <a:buChar char="•"/>
            </a:pPr>
            <a:r>
              <a:rPr lang="en-US" sz="1700" dirty="0"/>
              <a:t>Why do you think women were in political parties if they could not vote?</a:t>
            </a:r>
            <a:endParaRPr lang="en-US" sz="1700" dirty="0">
              <a:cs typeface="Calibri"/>
            </a:endParaRPr>
          </a:p>
          <a:p>
            <a:pPr marL="285750" indent="-228600">
              <a:buFont typeface="Arial" panose="020B0604020202020204" pitchFamily="34" charset="0"/>
              <a:buChar char="•"/>
            </a:pPr>
            <a:r>
              <a:rPr lang="en-US" sz="1700" dirty="0"/>
              <a:t>If your classmates wanted to gain the right to vote in elections, what could you do to get started? </a:t>
            </a:r>
            <a:endParaRPr lang="en-US" sz="1700" dirty="0">
              <a:cs typeface="Calibri"/>
            </a:endParaRPr>
          </a:p>
          <a:p>
            <a:pPr marL="285750" indent="-228600">
              <a:buFont typeface="Arial" panose="020B0604020202020204" pitchFamily="34" charset="0"/>
              <a:buChar char="•"/>
            </a:pPr>
            <a:r>
              <a:rPr lang="en-US" sz="1700" dirty="0"/>
              <a:t>Based on the passage, what does suffrage mean or refer to? Choose one of the following.</a:t>
            </a:r>
          </a:p>
          <a:p>
            <a:pPr marL="742950" lvl="1" indent="-228600">
              <a:buFont typeface="Arial" panose="020B0604020202020204" pitchFamily="34" charset="0"/>
              <a:buChar char="•"/>
            </a:pPr>
            <a:r>
              <a:rPr lang="en-US" sz="1700" dirty="0">
                <a:cs typeface="Calibri"/>
              </a:rPr>
              <a:t>The right to suffer</a:t>
            </a:r>
          </a:p>
          <a:p>
            <a:pPr marL="742950" lvl="1" indent="-228600">
              <a:buFont typeface="Arial" panose="020B0604020202020204" pitchFamily="34" charset="0"/>
              <a:buChar char="•"/>
            </a:pPr>
            <a:r>
              <a:rPr lang="en-US" sz="1700" dirty="0">
                <a:cs typeface="Calibri"/>
              </a:rPr>
              <a:t>The right to be in politics</a:t>
            </a:r>
          </a:p>
          <a:p>
            <a:pPr marL="742950" lvl="1" indent="-228600">
              <a:buFont typeface="Arial" panose="020B0604020202020204" pitchFamily="34" charset="0"/>
              <a:buChar char="•"/>
            </a:pPr>
            <a:r>
              <a:rPr lang="en-US" sz="1700" dirty="0">
                <a:cs typeface="Calibri"/>
              </a:rPr>
              <a:t>The right to vote</a:t>
            </a:r>
          </a:p>
          <a:p>
            <a:pPr marL="285750" indent="-228600">
              <a:buFont typeface="Arial" panose="020B0604020202020204" pitchFamily="34" charset="0"/>
              <a:buChar char="•"/>
            </a:pPr>
            <a:endParaRPr lang="en-US" sz="1900" dirty="0"/>
          </a:p>
        </p:txBody>
      </p:sp>
      <p:pic>
        <p:nvPicPr>
          <p:cNvPr id="10" name="Picture 10">
            <a:extLst>
              <a:ext uri="{FF2B5EF4-FFF2-40B4-BE49-F238E27FC236}">
                <a16:creationId xmlns:a16="http://schemas.microsoft.com/office/drawing/2014/main" id="{7A721E45-26E1-264B-8EF4-BD6BA328DF4E}"/>
              </a:ext>
            </a:extLst>
          </p:cNvPr>
          <p:cNvPicPr>
            <a:picLocks noChangeAspect="1"/>
          </p:cNvPicPr>
          <p:nvPr/>
        </p:nvPicPr>
        <p:blipFill>
          <a:blip r:embed="rId2"/>
          <a:stretch>
            <a:fillRect/>
          </a:stretch>
        </p:blipFill>
        <p:spPr>
          <a:xfrm>
            <a:off x="1248055" y="1229846"/>
            <a:ext cx="2624977" cy="4308661"/>
          </a:xfrm>
          <a:prstGeom prst="rect">
            <a:avLst/>
          </a:prstGeom>
        </p:spPr>
      </p:pic>
    </p:spTree>
    <p:extLst>
      <p:ext uri="{BB962C8B-B14F-4D97-AF65-F5344CB8AC3E}">
        <p14:creationId xmlns:p14="http://schemas.microsoft.com/office/powerpoint/2010/main" val="381822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BA78402-904E-AD0C-FC75-9DE1F85C6271}"/>
              </a:ext>
            </a:extLst>
          </p:cNvPr>
          <p:cNvSpPr>
            <a:spLocks noGrp="1"/>
          </p:cNvSpPr>
          <p:nvPr>
            <p:ph type="title"/>
          </p:nvPr>
        </p:nvSpPr>
        <p:spPr>
          <a:xfrm>
            <a:off x="652313" y="1301892"/>
            <a:ext cx="4840447" cy="4270963"/>
          </a:xfrm>
        </p:spPr>
        <p:txBody>
          <a:bodyPr anchor="ctr">
            <a:normAutofit/>
          </a:bodyPr>
          <a:lstStyle/>
          <a:p>
            <a:pPr algn="ctr"/>
            <a:r>
              <a:rPr lang="en-US" sz="5600" dirty="0">
                <a:solidFill>
                  <a:srgbClr val="FFFFFF"/>
                </a:solidFill>
              </a:rPr>
              <a:t>Women as a Minority Group</a:t>
            </a:r>
            <a:br>
              <a:rPr lang="en-US" sz="5600" dirty="0">
                <a:solidFill>
                  <a:srgbClr val="FFFFFF"/>
                </a:solidFill>
              </a:rPr>
            </a:br>
            <a:r>
              <a:rPr lang="en-US" sz="5600" dirty="0">
                <a:solidFill>
                  <a:srgbClr val="FFFFFF"/>
                </a:solidFill>
              </a:rPr>
              <a:t>Over Time</a:t>
            </a:r>
          </a:p>
        </p:txBody>
      </p:sp>
      <p:sp>
        <p:nvSpPr>
          <p:cNvPr id="4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66DED57A-1761-C156-5444-34EB587D0807}"/>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Women are an example of a minority group. Rather than a minority based on population or race, this is a minority based on gender. </a:t>
            </a:r>
          </a:p>
          <a:p>
            <a:r>
              <a:rPr lang="en-US" sz="2000" dirty="0">
                <a:solidFill>
                  <a:schemeClr val="tx1">
                    <a:alpha val="80000"/>
                  </a:schemeClr>
                </a:solidFill>
              </a:rPr>
              <a:t>In the U.S. women were not guaranteed the right to vote until 1920. Women could not officially run in the Boston Marathon until 1972. Banks were allowed to discriminate against women trying to get a credit card until 1974. </a:t>
            </a:r>
          </a:p>
          <a:p>
            <a:r>
              <a:rPr lang="en-US" sz="2000" dirty="0">
                <a:solidFill>
                  <a:schemeClr val="tx1">
                    <a:alpha val="80000"/>
                  </a:schemeClr>
                </a:solidFill>
              </a:rPr>
              <a:t>Kamala Harris is the first Asian and African American woman, elected as the U.S. Vice President. Kathrine Switzer was the first woman to run the Boston Marathon, ahead of the rule changes, in 1967. </a:t>
            </a:r>
          </a:p>
          <a:p>
            <a:r>
              <a:rPr lang="en-US" sz="2000" dirty="0">
                <a:solidFill>
                  <a:schemeClr val="tx1">
                    <a:alpha val="80000"/>
                  </a:schemeClr>
                </a:solidFill>
              </a:rPr>
              <a:t>Like women, the lives of many minority groups have changed over time.</a:t>
            </a:r>
          </a:p>
        </p:txBody>
      </p:sp>
      <p:sp>
        <p:nvSpPr>
          <p:cNvPr id="4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3" name="Straight Connector 4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97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A1A47-1A1F-DF46-EAFB-904E7771A0D3}"/>
              </a:ext>
            </a:extLst>
          </p:cNvPr>
          <p:cNvSpPr>
            <a:spLocks noGrp="1"/>
          </p:cNvSpPr>
          <p:nvPr>
            <p:ph type="title"/>
          </p:nvPr>
        </p:nvSpPr>
        <p:spPr/>
        <p:txBody>
          <a:bodyPr/>
          <a:lstStyle/>
          <a:p>
            <a:r>
              <a:rPr lang="en-US" dirty="0"/>
              <a:t>Women as a Minority Changing Over Time</a:t>
            </a:r>
          </a:p>
        </p:txBody>
      </p:sp>
      <p:pic>
        <p:nvPicPr>
          <p:cNvPr id="7" name="Content Placeholder 6" descr="Katherine Sitzer running the Boston Marathon while a race official is attempting to catch her.">
            <a:extLst>
              <a:ext uri="{FF2B5EF4-FFF2-40B4-BE49-F238E27FC236}">
                <a16:creationId xmlns:a16="http://schemas.microsoft.com/office/drawing/2014/main" id="{00D98A7B-C74C-9779-136C-CEB9FFCEDC43}"/>
              </a:ext>
            </a:extLst>
          </p:cNvPr>
          <p:cNvPicPr>
            <a:picLocks noGrp="1" noChangeAspect="1"/>
          </p:cNvPicPr>
          <p:nvPr>
            <p:ph sz="half" idx="1"/>
          </p:nvPr>
        </p:nvPicPr>
        <p:blipFill>
          <a:blip r:embed="rId2"/>
          <a:stretch>
            <a:fillRect/>
          </a:stretch>
        </p:blipFill>
        <p:spPr>
          <a:xfrm>
            <a:off x="988291" y="1491297"/>
            <a:ext cx="3747433" cy="3900798"/>
          </a:xfrm>
          <a:prstGeom prst="rect">
            <a:avLst/>
          </a:prstGeom>
        </p:spPr>
      </p:pic>
      <p:pic>
        <p:nvPicPr>
          <p:cNvPr id="9" name="Content Placeholder 8" descr="U.S. Vice President Kamala Harris being sworn into office. vice President Harris is in a purple outfit and is smiling with her right hand raised. ">
            <a:extLst>
              <a:ext uri="{FF2B5EF4-FFF2-40B4-BE49-F238E27FC236}">
                <a16:creationId xmlns:a16="http://schemas.microsoft.com/office/drawing/2014/main" id="{9002E061-8635-F39E-4403-F582004F0C8C}"/>
              </a:ext>
            </a:extLst>
          </p:cNvPr>
          <p:cNvPicPr>
            <a:picLocks noGrp="1" noChangeAspect="1"/>
          </p:cNvPicPr>
          <p:nvPr>
            <p:ph sz="half" idx="2"/>
          </p:nvPr>
        </p:nvPicPr>
        <p:blipFill>
          <a:blip r:embed="rId3"/>
          <a:stretch>
            <a:fillRect/>
          </a:stretch>
        </p:blipFill>
        <p:spPr>
          <a:xfrm>
            <a:off x="6096000" y="1491297"/>
            <a:ext cx="5181600" cy="2913210"/>
          </a:xfrm>
          <a:prstGeom prst="rect">
            <a:avLst/>
          </a:prstGeom>
        </p:spPr>
      </p:pic>
      <p:sp>
        <p:nvSpPr>
          <p:cNvPr id="8" name="TextBox 7">
            <a:extLst>
              <a:ext uri="{FF2B5EF4-FFF2-40B4-BE49-F238E27FC236}">
                <a16:creationId xmlns:a16="http://schemas.microsoft.com/office/drawing/2014/main" id="{836EA155-8335-54F3-FB2D-690B92827D89}"/>
              </a:ext>
            </a:extLst>
          </p:cNvPr>
          <p:cNvSpPr txBox="1"/>
          <p:nvPr/>
        </p:nvSpPr>
        <p:spPr>
          <a:xfrm>
            <a:off x="988291" y="5415657"/>
            <a:ext cx="368069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1967, A Boston Marathon official (behind and left of 261) tried to force Kathrine Switzer, Number 261. Other runners stopped him to help her stay in the race.</a:t>
            </a:r>
          </a:p>
        </p:txBody>
      </p:sp>
      <p:sp>
        <p:nvSpPr>
          <p:cNvPr id="10" name="TextBox 9">
            <a:extLst>
              <a:ext uri="{FF2B5EF4-FFF2-40B4-BE49-F238E27FC236}">
                <a16:creationId xmlns:a16="http://schemas.microsoft.com/office/drawing/2014/main" id="{79B3582E-5748-0BAC-4001-7AAA0B244147}"/>
              </a:ext>
            </a:extLst>
          </p:cNvPr>
          <p:cNvSpPr txBox="1"/>
          <p:nvPr/>
        </p:nvSpPr>
        <p:spPr>
          <a:xfrm>
            <a:off x="6096000" y="4404507"/>
            <a:ext cx="5181600" cy="584775"/>
          </a:xfrm>
          <a:prstGeom prst="rect">
            <a:avLst/>
          </a:prstGeom>
          <a:noFill/>
        </p:spPr>
        <p:txBody>
          <a:bodyPr wrap="square" rtlCol="0">
            <a:spAutoFit/>
          </a:bodyPr>
          <a:lstStyle/>
          <a:p>
            <a:r>
              <a:rPr lang="en-US" sz="1600" dirty="0"/>
              <a:t>January 20, 2023. Kamala Harris, sworn in as Vice President by U.S. Supreme Court Justice Sonia Sotomayor. </a:t>
            </a:r>
          </a:p>
        </p:txBody>
      </p:sp>
    </p:spTree>
    <p:extLst>
      <p:ext uri="{BB962C8B-B14F-4D97-AF65-F5344CB8AC3E}">
        <p14:creationId xmlns:p14="http://schemas.microsoft.com/office/powerpoint/2010/main" val="404386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E336A-6F02-F5C7-2907-1A3599DBC805}"/>
              </a:ext>
            </a:extLst>
          </p:cNvPr>
          <p:cNvSpPr>
            <a:spLocks noGrp="1"/>
          </p:cNvSpPr>
          <p:nvPr>
            <p:ph type="title"/>
          </p:nvPr>
        </p:nvSpPr>
        <p:spPr>
          <a:xfrm>
            <a:off x="751981" y="1289764"/>
            <a:ext cx="4637281" cy="4270963"/>
          </a:xfrm>
        </p:spPr>
        <p:txBody>
          <a:bodyPr anchor="ctr">
            <a:normAutofit/>
          </a:bodyPr>
          <a:lstStyle/>
          <a:p>
            <a:pPr algn="ctr"/>
            <a:r>
              <a:rPr lang="en-US" sz="5600" dirty="0">
                <a:solidFill>
                  <a:srgbClr val="FFFFFF"/>
                </a:solidFill>
              </a:rPr>
              <a:t>African Americans as a Minority Group</a:t>
            </a:r>
            <a:br>
              <a:rPr lang="en-US" sz="5600" dirty="0">
                <a:solidFill>
                  <a:srgbClr val="FFFFFF"/>
                </a:solidFill>
              </a:rPr>
            </a:br>
            <a:r>
              <a:rPr lang="en-US" sz="5600" dirty="0">
                <a:solidFill>
                  <a:srgbClr val="FFFFFF"/>
                </a:solidFill>
              </a:rPr>
              <a:t>Over Time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B3CB38F-385D-1807-FE4B-4917568F9910}"/>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Like women, the lives of many minority groups have changed over time.</a:t>
            </a:r>
          </a:p>
          <a:p>
            <a:r>
              <a:rPr lang="en-US" sz="2000" dirty="0">
                <a:solidFill>
                  <a:schemeClr val="tx1">
                    <a:alpha val="80000"/>
                  </a:schemeClr>
                </a:solidFill>
              </a:rPr>
              <a:t>African Americans are an example of a minority based on race. There are many racial minorities in the U.S. that have faced challenges due to discrimination. </a:t>
            </a:r>
          </a:p>
          <a:p>
            <a:r>
              <a:rPr lang="en-US" sz="2000" dirty="0">
                <a:solidFill>
                  <a:schemeClr val="tx1">
                    <a:alpha val="80000"/>
                  </a:schemeClr>
                </a:solidFill>
              </a:rPr>
              <a:t>The majority of African Americans were enslaved until the end of the U.S. Civil War. After the war some groups formed to scare Black Americans and keep them from voting, like the "Redshirts," in North Carolina. In the 1800s until 1964, public spaces were often separated by race. Segregation was the practice of separating people by race. Many schools would not allow Black students to attend.</a:t>
            </a:r>
            <a:endParaRPr lang="en-US" sz="2000" dirty="0">
              <a:solidFill>
                <a:schemeClr val="tx1">
                  <a:alpha val="80000"/>
                </a:schemeClr>
              </a:solidFill>
              <a:cs typeface="Calibri"/>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32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8934C-5816-7843-D38A-03414715FE3E}"/>
              </a:ext>
            </a:extLst>
          </p:cNvPr>
          <p:cNvSpPr>
            <a:spLocks noGrp="1"/>
          </p:cNvSpPr>
          <p:nvPr>
            <p:ph type="title"/>
          </p:nvPr>
        </p:nvSpPr>
        <p:spPr/>
        <p:txBody>
          <a:bodyPr>
            <a:normAutofit/>
          </a:bodyPr>
          <a:lstStyle/>
          <a:p>
            <a:r>
              <a:rPr lang="en-US" sz="4000" dirty="0"/>
              <a:t>Black Americans as a Minority Changing Over Time</a:t>
            </a:r>
          </a:p>
        </p:txBody>
      </p:sp>
      <p:pic>
        <p:nvPicPr>
          <p:cNvPr id="7" name="Content Placeholder 6" descr="U.S. President Johnson is reaching over his shoulder to shake hands with Martin Luther King Jr. Other men surround the two and appear smiling or applauding the signing of the Civil Rights Act.">
            <a:extLst>
              <a:ext uri="{FF2B5EF4-FFF2-40B4-BE49-F238E27FC236}">
                <a16:creationId xmlns:a16="http://schemas.microsoft.com/office/drawing/2014/main" id="{959C45F2-B920-97E0-4EEC-40F114262F97}"/>
              </a:ext>
            </a:extLst>
          </p:cNvPr>
          <p:cNvPicPr>
            <a:picLocks noGrp="1" noChangeAspect="1"/>
          </p:cNvPicPr>
          <p:nvPr>
            <p:ph sz="half" idx="1"/>
          </p:nvPr>
        </p:nvPicPr>
        <p:blipFill>
          <a:blip r:embed="rId2"/>
          <a:stretch>
            <a:fillRect/>
          </a:stretch>
        </p:blipFill>
        <p:spPr>
          <a:xfrm>
            <a:off x="838200" y="1598861"/>
            <a:ext cx="4427842" cy="3542273"/>
          </a:xfrm>
          <a:prstGeom prst="rect">
            <a:avLst/>
          </a:prstGeom>
        </p:spPr>
      </p:pic>
      <p:pic>
        <p:nvPicPr>
          <p:cNvPr id="9" name="Content Placeholder 8" descr="Oscar Diggs and James Slade sit casually on the front steps of a house. Oscar is smiling and wearing his graduation gown and cap.">
            <a:extLst>
              <a:ext uri="{FF2B5EF4-FFF2-40B4-BE49-F238E27FC236}">
                <a16:creationId xmlns:a16="http://schemas.microsoft.com/office/drawing/2014/main" id="{6464CBD6-7B4F-21F1-9ECA-7B21A8D5AE64}"/>
              </a:ext>
            </a:extLst>
          </p:cNvPr>
          <p:cNvPicPr>
            <a:picLocks noGrp="1" noChangeAspect="1"/>
          </p:cNvPicPr>
          <p:nvPr>
            <p:ph sz="half" idx="2"/>
          </p:nvPr>
        </p:nvPicPr>
        <p:blipFill>
          <a:blip r:embed="rId3"/>
          <a:stretch>
            <a:fillRect/>
          </a:stretch>
        </p:blipFill>
        <p:spPr>
          <a:xfrm>
            <a:off x="6659418" y="1598859"/>
            <a:ext cx="4397272" cy="3501328"/>
          </a:xfrm>
          <a:prstGeom prst="rect">
            <a:avLst/>
          </a:prstGeom>
        </p:spPr>
      </p:pic>
      <p:sp>
        <p:nvSpPr>
          <p:cNvPr id="8" name="TextBox 7">
            <a:extLst>
              <a:ext uri="{FF2B5EF4-FFF2-40B4-BE49-F238E27FC236}">
                <a16:creationId xmlns:a16="http://schemas.microsoft.com/office/drawing/2014/main" id="{70E488B4-318F-D373-FEFA-FF1DFEB9F39E}"/>
              </a:ext>
            </a:extLst>
          </p:cNvPr>
          <p:cNvSpPr txBox="1"/>
          <p:nvPr/>
        </p:nvSpPr>
        <p:spPr>
          <a:xfrm>
            <a:off x="838200" y="5148765"/>
            <a:ext cx="4427841" cy="954107"/>
          </a:xfrm>
          <a:prstGeom prst="rect">
            <a:avLst/>
          </a:prstGeom>
          <a:noFill/>
        </p:spPr>
        <p:txBody>
          <a:bodyPr wrap="square" rtlCol="0">
            <a:spAutoFit/>
          </a:bodyPr>
          <a:lstStyle/>
          <a:p>
            <a:r>
              <a:rPr lang="en-US" sz="1400" dirty="0"/>
              <a:t>July 2, 1964. U.S. President Johnson and Martin Luther King, Jr. shook hands after signing the Civil Rights Act. The act was meant to end discrimination based on race, religion, or national origin in the U.S. </a:t>
            </a:r>
          </a:p>
        </p:txBody>
      </p:sp>
      <p:sp>
        <p:nvSpPr>
          <p:cNvPr id="10" name="TextBox 9">
            <a:extLst>
              <a:ext uri="{FF2B5EF4-FFF2-40B4-BE49-F238E27FC236}">
                <a16:creationId xmlns:a16="http://schemas.microsoft.com/office/drawing/2014/main" id="{53AFCC7E-A43F-2EA0-9DAC-436EA1962882}"/>
              </a:ext>
            </a:extLst>
          </p:cNvPr>
          <p:cNvSpPr txBox="1"/>
          <p:nvPr/>
        </p:nvSpPr>
        <p:spPr>
          <a:xfrm>
            <a:off x="6659418" y="5141134"/>
            <a:ext cx="4565052" cy="1169551"/>
          </a:xfrm>
          <a:prstGeom prst="rect">
            <a:avLst/>
          </a:prstGeom>
          <a:noFill/>
        </p:spPr>
        <p:txBody>
          <a:bodyPr wrap="square" rtlCol="0">
            <a:spAutoFit/>
          </a:bodyPr>
          <a:lstStyle/>
          <a:p>
            <a:r>
              <a:rPr lang="en-US" sz="1400" dirty="0"/>
              <a:t>Oscar Diggs (on the left) entered the University of North Carolina medical school in 1951. He was the first African American to attend the medical school. James Slade (on the right) was the second. But this was exceptional. Schools would not have to desegregate for many years after this.</a:t>
            </a:r>
          </a:p>
        </p:txBody>
      </p:sp>
    </p:spTree>
    <p:extLst>
      <p:ext uri="{BB962C8B-B14F-4D97-AF65-F5344CB8AC3E}">
        <p14:creationId xmlns:p14="http://schemas.microsoft.com/office/powerpoint/2010/main" val="307752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01BA624-206F-573A-01F4-A6824D28C3B7}"/>
              </a:ext>
            </a:extLst>
          </p:cNvPr>
          <p:cNvSpPr>
            <a:spLocks noGrp="1"/>
          </p:cNvSpPr>
          <p:nvPr>
            <p:ph type="title"/>
          </p:nvPr>
        </p:nvSpPr>
        <p:spPr>
          <a:xfrm>
            <a:off x="6657714" y="467271"/>
            <a:ext cx="4529329" cy="2052522"/>
          </a:xfrm>
        </p:spPr>
        <p:txBody>
          <a:bodyPr anchor="b">
            <a:normAutofit fontScale="90000"/>
          </a:bodyPr>
          <a:lstStyle/>
          <a:p>
            <a:r>
              <a:rPr lang="en-US" sz="5600" dirty="0"/>
              <a:t>Conditions of Enslaved People</a:t>
            </a:r>
          </a:p>
        </p:txBody>
      </p:sp>
      <p:sp>
        <p:nvSpPr>
          <p:cNvPr id="16" name="Oval 1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0195644-8970-09AD-362E-4D5BFC7FAC6B}"/>
              </a:ext>
              <a:ext uri="{C183D7F6-B498-43B3-948B-1728B52AA6E4}">
                <adec:decorative xmlns:adec="http://schemas.microsoft.com/office/drawing/2017/decorative" val="1"/>
              </a:ext>
            </a:extLst>
          </p:cNvPr>
          <p:cNvPicPr>
            <a:picLocks noChangeAspect="1"/>
          </p:cNvPicPr>
          <p:nvPr/>
        </p:nvPicPr>
        <p:blipFill rotWithShape="1">
          <a:blip r:embed="rId2"/>
          <a:srcRect l="17420" r="20080"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1" name="Content Placeholder 10">
            <a:extLst>
              <a:ext uri="{FF2B5EF4-FFF2-40B4-BE49-F238E27FC236}">
                <a16:creationId xmlns:a16="http://schemas.microsoft.com/office/drawing/2014/main" id="{4430A943-72E6-C94B-3312-8975A2EDEEA1}"/>
              </a:ext>
            </a:extLst>
          </p:cNvPr>
          <p:cNvSpPr>
            <a:spLocks noGrp="1"/>
          </p:cNvSpPr>
          <p:nvPr>
            <p:ph idx="1"/>
          </p:nvPr>
        </p:nvSpPr>
        <p:spPr>
          <a:xfrm>
            <a:off x="6657715" y="2519793"/>
            <a:ext cx="4195673" cy="3384897"/>
          </a:xfrm>
        </p:spPr>
        <p:txBody>
          <a:bodyPr anchor="t">
            <a:normAutofit/>
          </a:bodyPr>
          <a:lstStyle/>
          <a:p>
            <a:r>
              <a:rPr lang="en-US" sz="2000" dirty="0"/>
              <a:t>After the reading, fill out your Bubble Charts.</a:t>
            </a:r>
            <a:endParaRPr lang="en-US">
              <a:cs typeface="Calibri" panose="020F0502020204030204"/>
            </a:endParaRPr>
          </a:p>
          <a:p>
            <a:r>
              <a:rPr lang="en-US" sz="2000" dirty="0"/>
              <a:t>What are some of the living conditions of some enslaved Africans in the U.S.?</a:t>
            </a:r>
            <a:endParaRPr lang="en-US" sz="2000">
              <a:cs typeface="Calibri" panose="020F0502020204030204"/>
            </a:endParaRPr>
          </a:p>
          <a:p>
            <a:r>
              <a:rPr lang="en-US" sz="2000" dirty="0"/>
              <a:t>What were some of the challenges enslaved people faced?</a:t>
            </a:r>
            <a:endParaRPr lang="en-US" sz="2000" dirty="0">
              <a:cs typeface="Calibri" panose="020F0502020204030204"/>
            </a:endParaRPr>
          </a:p>
          <a:p>
            <a:pPr marL="0" indent="0">
              <a:buNone/>
            </a:pPr>
            <a:endParaRPr lang="en-US" sz="2000" dirty="0">
              <a:solidFill>
                <a:schemeClr val="tx1">
                  <a:alpha val="80000"/>
                </a:schemeClr>
              </a:solidFill>
            </a:endParaRPr>
          </a:p>
        </p:txBody>
      </p:sp>
      <p:sp>
        <p:nvSpPr>
          <p:cNvPr id="2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93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88467" y="544573"/>
            <a:ext cx="11360800" cy="962197"/>
          </a:xfrm>
          <a:prstGeom prst="rect">
            <a:avLst/>
          </a:prstGeom>
          <a:ln w="38100" cap="flat" cmpd="sng">
            <a:solidFill>
              <a:srgbClr val="000000"/>
            </a:solidFill>
            <a:prstDash val="solid"/>
            <a:round/>
            <a:headEnd type="none" w="sm" len="sm"/>
            <a:tailEnd type="none" w="sm" len="sm"/>
          </a:ln>
        </p:spPr>
        <p:txBody>
          <a:bodyPr spcFirstLastPara="1" vert="horz" wrap="square" lIns="121900" tIns="121900" rIns="121900" bIns="121900" rtlCol="0" anchor="t" anchorCtr="0">
            <a:normAutofit/>
          </a:bodyPr>
          <a:lstStyle/>
          <a:p>
            <a:pPr algn="ctr"/>
            <a:r>
              <a:rPr lang="en" sz="4800" dirty="0"/>
              <a:t>The Changing Roles of African Americans</a:t>
            </a:r>
            <a:endParaRPr sz="4800" dirty="0"/>
          </a:p>
        </p:txBody>
      </p:sp>
      <p:sp>
        <p:nvSpPr>
          <p:cNvPr id="55" name="Google Shape;55;p13"/>
          <p:cNvSpPr txBox="1">
            <a:spLocks noGrp="1"/>
          </p:cNvSpPr>
          <p:nvPr>
            <p:ph type="body" idx="1"/>
          </p:nvPr>
        </p:nvSpPr>
        <p:spPr>
          <a:xfrm>
            <a:off x="245667" y="2047167"/>
            <a:ext cx="11530800" cy="4044800"/>
          </a:xfrm>
          <a:prstGeom prst="rect">
            <a:avLst/>
          </a:prstGeom>
          <a:ln>
            <a:noFill/>
          </a:ln>
        </p:spPr>
        <p:txBody>
          <a:bodyPr spcFirstLastPara="1" vert="horz" wrap="square" lIns="121900" tIns="121900" rIns="121900" bIns="121900" rtlCol="0" anchor="t" anchorCtr="0">
            <a:normAutofit/>
          </a:bodyPr>
          <a:lstStyle/>
          <a:p>
            <a:pPr marL="0" indent="0">
              <a:spcAft>
                <a:spcPts val="1600"/>
              </a:spcAft>
              <a:buNone/>
            </a:pPr>
            <a:r>
              <a:rPr lang="en-US" dirty="0"/>
              <a:t>Timeline from 1865 to the Present</a:t>
            </a:r>
            <a:endParaRPr dirty="0"/>
          </a:p>
        </p:txBody>
      </p:sp>
      <p:cxnSp>
        <p:nvCxnSpPr>
          <p:cNvPr id="56" name="Google Shape;56;p13">
            <a:extLst>
              <a:ext uri="{C183D7F6-B498-43B3-948B-1728B52AA6E4}">
                <adec:decorative xmlns:adec="http://schemas.microsoft.com/office/drawing/2017/decorative" val="1"/>
              </a:ext>
            </a:extLst>
          </p:cNvPr>
          <p:cNvCxnSpPr/>
          <p:nvPr/>
        </p:nvCxnSpPr>
        <p:spPr>
          <a:xfrm>
            <a:off x="543767" y="2936200"/>
            <a:ext cx="11116000" cy="20400"/>
          </a:xfrm>
          <a:prstGeom prst="straightConnector1">
            <a:avLst/>
          </a:prstGeom>
          <a:noFill/>
          <a:ln w="76200" cap="flat" cmpd="sng">
            <a:solidFill>
              <a:schemeClr val="dk2"/>
            </a:solidFill>
            <a:prstDash val="solid"/>
            <a:round/>
            <a:headEnd type="none" w="med" len="med"/>
            <a:tailEnd type="none" w="med" len="med"/>
          </a:ln>
        </p:spPr>
      </p:cxnSp>
      <p:cxnSp>
        <p:nvCxnSpPr>
          <p:cNvPr id="57" name="Google Shape;57;p13">
            <a:extLst>
              <a:ext uri="{C183D7F6-B498-43B3-948B-1728B52AA6E4}">
                <adec:decorative xmlns:adec="http://schemas.microsoft.com/office/drawing/2017/decorative" val="1"/>
              </a:ext>
            </a:extLst>
          </p:cNvPr>
          <p:cNvCxnSpPr/>
          <p:nvPr/>
        </p:nvCxnSpPr>
        <p:spPr>
          <a:xfrm flipH="1">
            <a:off x="532233" y="2659800"/>
            <a:ext cx="800" cy="552800"/>
          </a:xfrm>
          <a:prstGeom prst="straightConnector1">
            <a:avLst/>
          </a:prstGeom>
          <a:noFill/>
          <a:ln w="76200" cap="flat" cmpd="sng">
            <a:solidFill>
              <a:schemeClr val="dk2"/>
            </a:solidFill>
            <a:prstDash val="solid"/>
            <a:round/>
            <a:headEnd type="none" w="med" len="med"/>
            <a:tailEnd type="none" w="med" len="med"/>
          </a:ln>
        </p:spPr>
      </p:cxnSp>
      <p:cxnSp>
        <p:nvCxnSpPr>
          <p:cNvPr id="58" name="Google Shape;58;p13">
            <a:extLst>
              <a:ext uri="{C183D7F6-B498-43B3-948B-1728B52AA6E4}">
                <adec:decorative xmlns:adec="http://schemas.microsoft.com/office/drawing/2017/decorative" val="1"/>
              </a:ext>
            </a:extLst>
          </p:cNvPr>
          <p:cNvCxnSpPr/>
          <p:nvPr/>
        </p:nvCxnSpPr>
        <p:spPr>
          <a:xfrm flipH="1">
            <a:off x="11606633" y="2659800"/>
            <a:ext cx="800" cy="552800"/>
          </a:xfrm>
          <a:prstGeom prst="straightConnector1">
            <a:avLst/>
          </a:prstGeom>
          <a:noFill/>
          <a:ln w="76200" cap="flat" cmpd="sng">
            <a:solidFill>
              <a:schemeClr val="dk2"/>
            </a:solidFill>
            <a:prstDash val="solid"/>
            <a:round/>
            <a:headEnd type="none" w="med" len="med"/>
            <a:tailEnd type="none" w="med" len="med"/>
          </a:ln>
        </p:spPr>
      </p:cxnSp>
      <p:sp>
        <p:nvSpPr>
          <p:cNvPr id="59" name="Google Shape;59;p13"/>
          <p:cNvSpPr txBox="1"/>
          <p:nvPr/>
        </p:nvSpPr>
        <p:spPr>
          <a:xfrm>
            <a:off x="245667" y="3429000"/>
            <a:ext cx="1371600" cy="1641691"/>
          </a:xfrm>
          <a:prstGeom prst="rect">
            <a:avLst/>
          </a:prstGeom>
          <a:noFill/>
          <a:ln>
            <a:noFill/>
          </a:ln>
        </p:spPr>
        <p:txBody>
          <a:bodyPr spcFirstLastPara="1" wrap="square" lIns="121900" tIns="121900" rIns="121900" bIns="121900" anchor="t" anchorCtr="0">
            <a:spAutoFit/>
          </a:bodyPr>
          <a:lstStyle/>
          <a:p>
            <a:r>
              <a:rPr lang="en" sz="2267" b="1" dirty="0"/>
              <a:t>1865</a:t>
            </a:r>
            <a:endParaRPr sz="2267" b="1" dirty="0"/>
          </a:p>
          <a:p>
            <a:r>
              <a:rPr lang="en" sz="2267" b="1" dirty="0"/>
              <a:t>Chattel Slavery </a:t>
            </a:r>
            <a:endParaRPr sz="2267" b="1" dirty="0"/>
          </a:p>
          <a:p>
            <a:r>
              <a:rPr lang="en" sz="2267" b="1" dirty="0"/>
              <a:t>Ended</a:t>
            </a:r>
            <a:endParaRPr sz="2267" b="1" dirty="0"/>
          </a:p>
        </p:txBody>
      </p:sp>
      <p:sp>
        <p:nvSpPr>
          <p:cNvPr id="60" name="Google Shape;60;p13"/>
          <p:cNvSpPr txBox="1"/>
          <p:nvPr/>
        </p:nvSpPr>
        <p:spPr>
          <a:xfrm>
            <a:off x="1566467" y="3327400"/>
            <a:ext cx="2132800" cy="3037201"/>
          </a:xfrm>
          <a:prstGeom prst="rect">
            <a:avLst/>
          </a:prstGeom>
          <a:noFill/>
          <a:ln>
            <a:noFill/>
          </a:ln>
        </p:spPr>
        <p:txBody>
          <a:bodyPr spcFirstLastPara="1" wrap="square" lIns="121900" tIns="121900" rIns="121900" bIns="121900" anchor="t" anchorCtr="0">
            <a:spAutoFit/>
          </a:bodyPr>
          <a:lstStyle/>
          <a:p>
            <a:r>
              <a:rPr lang="en" sz="2267" b="1" dirty="0"/>
              <a:t>About 1866</a:t>
            </a:r>
            <a:endParaRPr sz="2267" b="1" dirty="0"/>
          </a:p>
          <a:p>
            <a:r>
              <a:rPr lang="en" sz="2267" b="1" dirty="0"/>
              <a:t>50 freed African Americans traveled from Mississippi to Henderson County, NC</a:t>
            </a:r>
            <a:endParaRPr sz="2267" b="1" dirty="0"/>
          </a:p>
        </p:txBody>
      </p:sp>
      <p:sp>
        <p:nvSpPr>
          <p:cNvPr id="62" name="Google Shape;62;p13"/>
          <p:cNvSpPr txBox="1"/>
          <p:nvPr/>
        </p:nvSpPr>
        <p:spPr>
          <a:xfrm>
            <a:off x="3700067" y="3327400"/>
            <a:ext cx="2316000" cy="1292814"/>
          </a:xfrm>
          <a:prstGeom prst="rect">
            <a:avLst/>
          </a:prstGeom>
          <a:noFill/>
          <a:ln>
            <a:noFill/>
          </a:ln>
        </p:spPr>
        <p:txBody>
          <a:bodyPr spcFirstLastPara="1" wrap="square" lIns="121900" tIns="121900" rIns="121900" bIns="121900" anchor="t" anchorCtr="0">
            <a:spAutoFit/>
          </a:bodyPr>
          <a:lstStyle/>
          <a:p>
            <a:r>
              <a:rPr lang="en" sz="2267" b="1" dirty="0"/>
              <a:t>1866 - 1918</a:t>
            </a:r>
            <a:endParaRPr sz="2267" b="1" dirty="0"/>
          </a:p>
          <a:p>
            <a:r>
              <a:rPr lang="en" sz="2267" b="1" dirty="0"/>
              <a:t>The Kingdom of the Happy Land</a:t>
            </a:r>
            <a:endParaRPr sz="2267" b="1" dirty="0"/>
          </a:p>
        </p:txBody>
      </p:sp>
      <p:cxnSp>
        <p:nvCxnSpPr>
          <p:cNvPr id="63" name="Google Shape;63;p13">
            <a:extLst>
              <a:ext uri="{C183D7F6-B498-43B3-948B-1728B52AA6E4}">
                <adec:decorative xmlns:adec="http://schemas.microsoft.com/office/drawing/2017/decorative" val="1"/>
              </a:ext>
            </a:extLst>
          </p:cNvPr>
          <p:cNvCxnSpPr/>
          <p:nvPr/>
        </p:nvCxnSpPr>
        <p:spPr>
          <a:xfrm flipH="1">
            <a:off x="1853033" y="2659800"/>
            <a:ext cx="800" cy="552800"/>
          </a:xfrm>
          <a:prstGeom prst="straightConnector1">
            <a:avLst/>
          </a:prstGeom>
          <a:noFill/>
          <a:ln w="76200" cap="flat" cmpd="sng">
            <a:solidFill>
              <a:schemeClr val="dk2"/>
            </a:solidFill>
            <a:prstDash val="solid"/>
            <a:round/>
            <a:headEnd type="none" w="med" len="med"/>
            <a:tailEnd type="none" w="med" len="med"/>
          </a:ln>
        </p:spPr>
      </p:cxnSp>
      <p:cxnSp>
        <p:nvCxnSpPr>
          <p:cNvPr id="64" name="Google Shape;64;p13">
            <a:extLst>
              <a:ext uri="{C183D7F6-B498-43B3-948B-1728B52AA6E4}">
                <adec:decorative xmlns:adec="http://schemas.microsoft.com/office/drawing/2017/decorative" val="1"/>
              </a:ext>
            </a:extLst>
          </p:cNvPr>
          <p:cNvCxnSpPr/>
          <p:nvPr/>
        </p:nvCxnSpPr>
        <p:spPr>
          <a:xfrm flipH="1">
            <a:off x="3885033" y="2659800"/>
            <a:ext cx="800" cy="552800"/>
          </a:xfrm>
          <a:prstGeom prst="straightConnector1">
            <a:avLst/>
          </a:prstGeom>
          <a:noFill/>
          <a:ln w="76200" cap="flat" cmpd="sng">
            <a:solidFill>
              <a:schemeClr val="dk2"/>
            </a:solidFill>
            <a:prstDash val="solid"/>
            <a:round/>
            <a:headEnd type="none" w="med" len="med"/>
            <a:tailEnd type="none" w="med" len="med"/>
          </a:ln>
        </p:spPr>
      </p:cxnSp>
      <p:cxnSp>
        <p:nvCxnSpPr>
          <p:cNvPr id="65" name="Google Shape;65;p13">
            <a:extLst>
              <a:ext uri="{C183D7F6-B498-43B3-948B-1728B52AA6E4}">
                <adec:decorative xmlns:adec="http://schemas.microsoft.com/office/drawing/2017/decorative" val="1"/>
              </a:ext>
            </a:extLst>
          </p:cNvPr>
          <p:cNvCxnSpPr/>
          <p:nvPr/>
        </p:nvCxnSpPr>
        <p:spPr>
          <a:xfrm flipH="1">
            <a:off x="6323433" y="2659800"/>
            <a:ext cx="800" cy="552800"/>
          </a:xfrm>
          <a:prstGeom prst="straightConnector1">
            <a:avLst/>
          </a:prstGeom>
          <a:noFill/>
          <a:ln w="76200" cap="flat" cmpd="sng">
            <a:solidFill>
              <a:schemeClr val="dk2"/>
            </a:solidFill>
            <a:prstDash val="solid"/>
            <a:round/>
            <a:headEnd type="none" w="med" len="med"/>
            <a:tailEnd type="none" w="med" len="med"/>
          </a:ln>
        </p:spPr>
      </p:cxnSp>
      <p:sp>
        <p:nvSpPr>
          <p:cNvPr id="66" name="Google Shape;66;p13"/>
          <p:cNvSpPr txBox="1"/>
          <p:nvPr/>
        </p:nvSpPr>
        <p:spPr>
          <a:xfrm>
            <a:off x="6022467" y="3327400"/>
            <a:ext cx="1371600" cy="1641691"/>
          </a:xfrm>
          <a:prstGeom prst="rect">
            <a:avLst/>
          </a:prstGeom>
          <a:noFill/>
          <a:ln>
            <a:noFill/>
          </a:ln>
        </p:spPr>
        <p:txBody>
          <a:bodyPr spcFirstLastPara="1" wrap="square" lIns="121900" tIns="121900" rIns="121900" bIns="121900" anchor="t" anchorCtr="0">
            <a:spAutoFit/>
          </a:bodyPr>
          <a:lstStyle/>
          <a:p>
            <a:r>
              <a:rPr lang="en" sz="2267" b="1" dirty="0"/>
              <a:t>1964</a:t>
            </a:r>
            <a:endParaRPr sz="2267" b="1" dirty="0"/>
          </a:p>
          <a:p>
            <a:r>
              <a:rPr lang="en" sz="2267" b="1" dirty="0"/>
              <a:t>Civil Rights</a:t>
            </a:r>
            <a:endParaRPr sz="2267" b="1" dirty="0"/>
          </a:p>
          <a:p>
            <a:r>
              <a:rPr lang="en" sz="2267" b="1" dirty="0"/>
              <a:t>Act</a:t>
            </a:r>
            <a:endParaRPr sz="2267" b="1" dirty="0"/>
          </a:p>
        </p:txBody>
      </p:sp>
      <p:sp>
        <p:nvSpPr>
          <p:cNvPr id="70" name="Google Shape;70;p13"/>
          <p:cNvSpPr txBox="1"/>
          <p:nvPr/>
        </p:nvSpPr>
        <p:spPr>
          <a:xfrm>
            <a:off x="7444867" y="3327401"/>
            <a:ext cx="1561200" cy="2688324"/>
          </a:xfrm>
          <a:prstGeom prst="rect">
            <a:avLst/>
          </a:prstGeom>
          <a:noFill/>
          <a:ln>
            <a:noFill/>
          </a:ln>
        </p:spPr>
        <p:txBody>
          <a:bodyPr spcFirstLastPara="1" wrap="square" lIns="121900" tIns="121900" rIns="121900" bIns="121900" anchor="t" anchorCtr="0">
            <a:spAutoFit/>
          </a:bodyPr>
          <a:lstStyle/>
          <a:p>
            <a:r>
              <a:rPr lang="en" sz="2267" b="1" dirty="0">
                <a:solidFill>
                  <a:schemeClr val="dk1"/>
                </a:solidFill>
              </a:rPr>
              <a:t>2009</a:t>
            </a:r>
            <a:endParaRPr sz="2267" b="1" dirty="0">
              <a:solidFill>
                <a:schemeClr val="dk1"/>
              </a:solidFill>
            </a:endParaRPr>
          </a:p>
          <a:p>
            <a:r>
              <a:rPr lang="en" sz="2267" b="1" dirty="0">
                <a:solidFill>
                  <a:schemeClr val="dk1"/>
                </a:solidFill>
              </a:rPr>
              <a:t>First </a:t>
            </a:r>
            <a:r>
              <a:rPr lang="en-US" sz="2267" b="1" dirty="0">
                <a:solidFill>
                  <a:schemeClr val="dk1"/>
                </a:solidFill>
              </a:rPr>
              <a:t>Black </a:t>
            </a:r>
            <a:endParaRPr sz="2267" b="1" dirty="0">
              <a:solidFill>
                <a:schemeClr val="dk1"/>
              </a:solidFill>
            </a:endParaRPr>
          </a:p>
          <a:p>
            <a:r>
              <a:rPr lang="en" sz="2267" b="1" dirty="0">
                <a:solidFill>
                  <a:schemeClr val="dk1"/>
                </a:solidFill>
              </a:rPr>
              <a:t>U.S.</a:t>
            </a:r>
            <a:endParaRPr sz="2267" b="1" dirty="0">
              <a:solidFill>
                <a:schemeClr val="dk1"/>
              </a:solidFill>
            </a:endParaRPr>
          </a:p>
          <a:p>
            <a:r>
              <a:rPr lang="en" sz="2267" b="1" dirty="0">
                <a:solidFill>
                  <a:schemeClr val="dk1"/>
                </a:solidFill>
              </a:rPr>
              <a:t>President, Barack Obama is elected.</a:t>
            </a:r>
            <a:endParaRPr sz="2400" dirty="0"/>
          </a:p>
        </p:txBody>
      </p:sp>
      <p:sp>
        <p:nvSpPr>
          <p:cNvPr id="67" name="Google Shape;67;p13"/>
          <p:cNvSpPr txBox="1"/>
          <p:nvPr/>
        </p:nvSpPr>
        <p:spPr>
          <a:xfrm>
            <a:off x="8968867" y="3327400"/>
            <a:ext cx="1561200" cy="1990569"/>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2267" b="1" dirty="0">
                <a:solidFill>
                  <a:schemeClr val="dk1"/>
                </a:solidFill>
              </a:rPr>
              <a:t>2021</a:t>
            </a:r>
            <a:endParaRPr sz="2267" b="1" dirty="0">
              <a:solidFill>
                <a:schemeClr val="dk1"/>
              </a:solidFill>
            </a:endParaRPr>
          </a:p>
          <a:p>
            <a:pPr>
              <a:buClr>
                <a:schemeClr val="dk1"/>
              </a:buClr>
              <a:buSzPts val="1100"/>
            </a:pPr>
            <a:r>
              <a:rPr lang="en" sz="2267" b="1" dirty="0">
                <a:solidFill>
                  <a:schemeClr val="dk1"/>
                </a:solidFill>
              </a:rPr>
              <a:t>First Black</a:t>
            </a:r>
            <a:endParaRPr sz="2267" b="1" dirty="0">
              <a:solidFill>
                <a:schemeClr val="dk1"/>
              </a:solidFill>
            </a:endParaRPr>
          </a:p>
          <a:p>
            <a:pPr>
              <a:buClr>
                <a:schemeClr val="dk1"/>
              </a:buClr>
              <a:buSzPts val="1100"/>
            </a:pPr>
            <a:r>
              <a:rPr lang="en-US" sz="2267" b="1" dirty="0">
                <a:solidFill>
                  <a:schemeClr val="dk1"/>
                </a:solidFill>
              </a:rPr>
              <a:t>Female</a:t>
            </a:r>
          </a:p>
          <a:p>
            <a:pPr>
              <a:buClr>
                <a:schemeClr val="dk1"/>
              </a:buClr>
              <a:buSzPts val="1100"/>
            </a:pPr>
            <a:r>
              <a:rPr lang="en" sz="2267" b="1" dirty="0">
                <a:solidFill>
                  <a:schemeClr val="dk1"/>
                </a:solidFill>
              </a:rPr>
              <a:t>U.S. Vice</a:t>
            </a:r>
            <a:endParaRPr sz="2267" b="1" dirty="0">
              <a:solidFill>
                <a:schemeClr val="dk1"/>
              </a:solidFill>
            </a:endParaRPr>
          </a:p>
          <a:p>
            <a:pPr>
              <a:buClr>
                <a:schemeClr val="dk1"/>
              </a:buClr>
              <a:buSzPts val="1100"/>
            </a:pPr>
            <a:r>
              <a:rPr lang="en" sz="2267" b="1" dirty="0">
                <a:solidFill>
                  <a:schemeClr val="dk1"/>
                </a:solidFill>
              </a:rPr>
              <a:t>President</a:t>
            </a:r>
            <a:endParaRPr sz="2400" dirty="0"/>
          </a:p>
        </p:txBody>
      </p:sp>
      <p:cxnSp>
        <p:nvCxnSpPr>
          <p:cNvPr id="68" name="Google Shape;68;p13">
            <a:extLst>
              <a:ext uri="{C183D7F6-B498-43B3-948B-1728B52AA6E4}">
                <adec:decorative xmlns:adec="http://schemas.microsoft.com/office/drawing/2017/decorative" val="1"/>
              </a:ext>
            </a:extLst>
          </p:cNvPr>
          <p:cNvCxnSpPr/>
          <p:nvPr/>
        </p:nvCxnSpPr>
        <p:spPr>
          <a:xfrm flipH="1">
            <a:off x="7745833" y="2659800"/>
            <a:ext cx="800" cy="552800"/>
          </a:xfrm>
          <a:prstGeom prst="straightConnector1">
            <a:avLst/>
          </a:prstGeom>
          <a:noFill/>
          <a:ln w="76200" cap="flat" cmpd="sng">
            <a:solidFill>
              <a:schemeClr val="dk2"/>
            </a:solidFill>
            <a:prstDash val="solid"/>
            <a:round/>
            <a:headEnd type="none" w="med" len="med"/>
            <a:tailEnd type="none" w="med" len="med"/>
          </a:ln>
        </p:spPr>
      </p:cxnSp>
      <p:cxnSp>
        <p:nvCxnSpPr>
          <p:cNvPr id="69" name="Google Shape;69;p13">
            <a:extLst>
              <a:ext uri="{C183D7F6-B498-43B3-948B-1728B52AA6E4}">
                <adec:decorative xmlns:adec="http://schemas.microsoft.com/office/drawing/2017/decorative" val="1"/>
              </a:ext>
            </a:extLst>
          </p:cNvPr>
          <p:cNvCxnSpPr/>
          <p:nvPr/>
        </p:nvCxnSpPr>
        <p:spPr>
          <a:xfrm flipH="1">
            <a:off x="9269833" y="2722667"/>
            <a:ext cx="800" cy="552800"/>
          </a:xfrm>
          <a:prstGeom prst="straightConnector1">
            <a:avLst/>
          </a:prstGeom>
          <a:noFill/>
          <a:ln w="76200" cap="flat" cmpd="sng">
            <a:solidFill>
              <a:schemeClr val="dk2"/>
            </a:solidFill>
            <a:prstDash val="solid"/>
            <a:round/>
            <a:headEnd type="none" w="med" len="med"/>
            <a:tailEnd type="none" w="med" len="med"/>
          </a:ln>
        </p:spPr>
      </p:cxnSp>
      <p:cxnSp>
        <p:nvCxnSpPr>
          <p:cNvPr id="71" name="Google Shape;71;p13">
            <a:extLst>
              <a:ext uri="{C183D7F6-B498-43B3-948B-1728B52AA6E4}">
                <adec:decorative xmlns:adec="http://schemas.microsoft.com/office/drawing/2017/decorative" val="1"/>
              </a:ext>
            </a:extLst>
          </p:cNvPr>
          <p:cNvCxnSpPr/>
          <p:nvPr/>
        </p:nvCxnSpPr>
        <p:spPr>
          <a:xfrm flipH="1">
            <a:off x="10692233" y="2722667"/>
            <a:ext cx="800" cy="552800"/>
          </a:xfrm>
          <a:prstGeom prst="straightConnector1">
            <a:avLst/>
          </a:prstGeom>
          <a:noFill/>
          <a:ln w="76200" cap="flat" cmpd="sng">
            <a:solidFill>
              <a:schemeClr val="dk2"/>
            </a:solidFill>
            <a:prstDash val="solid"/>
            <a:round/>
            <a:headEnd type="none" w="med" len="med"/>
            <a:tailEnd type="none" w="med" len="med"/>
          </a:ln>
        </p:spPr>
      </p:cxnSp>
      <p:sp>
        <p:nvSpPr>
          <p:cNvPr id="72" name="Google Shape;72;p13"/>
          <p:cNvSpPr txBox="1"/>
          <p:nvPr/>
        </p:nvSpPr>
        <p:spPr>
          <a:xfrm>
            <a:off x="10359067" y="3326815"/>
            <a:ext cx="1561200" cy="595059"/>
          </a:xfrm>
          <a:prstGeom prst="rect">
            <a:avLst/>
          </a:prstGeom>
          <a:noFill/>
          <a:ln>
            <a:noFill/>
          </a:ln>
        </p:spPr>
        <p:txBody>
          <a:bodyPr spcFirstLastPara="1" wrap="square" lIns="121900" tIns="121900" rIns="121900" bIns="121900" anchor="t" anchorCtr="0">
            <a:spAutoFit/>
          </a:bodyPr>
          <a:lstStyle/>
          <a:p>
            <a:r>
              <a:rPr lang="en" sz="2267" b="1" dirty="0">
                <a:solidFill>
                  <a:schemeClr val="dk1"/>
                </a:solidFill>
              </a:rPr>
              <a:t>Present</a:t>
            </a:r>
            <a:endParaRPr sz="2267" b="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EA96-48AE-B1D5-6615-BD9458611D82}"/>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3-2-1 Exit Ticket</a:t>
            </a:r>
          </a:p>
        </p:txBody>
      </p:sp>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9D26E72-1706-A606-8646-92DEA9E19206}"/>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Write three new words you have learned.</a:t>
            </a:r>
          </a:p>
          <a:p>
            <a:r>
              <a:rPr lang="en-US" sz="2000">
                <a:solidFill>
                  <a:schemeClr val="tx1">
                    <a:alpha val="80000"/>
                  </a:schemeClr>
                </a:solidFill>
              </a:rPr>
              <a:t>Write two minority groups we talked about.</a:t>
            </a:r>
          </a:p>
          <a:p>
            <a:r>
              <a:rPr lang="en-US" sz="2000">
                <a:solidFill>
                  <a:schemeClr val="tx1">
                    <a:alpha val="80000"/>
                  </a:schemeClr>
                </a:solidFill>
              </a:rPr>
              <a:t>Record one role for minorities you would like to see change or improved in your lifetime.</a:t>
            </a:r>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190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4693041E1B7543BCB4C0F4E227A4DF" ma:contentTypeVersion="12" ma:contentTypeDescription="Create a new document." ma:contentTypeScope="" ma:versionID="f02b97f0b8474bfadd66b89dbd4cbf38">
  <xsd:schema xmlns:xsd="http://www.w3.org/2001/XMLSchema" xmlns:xs="http://www.w3.org/2001/XMLSchema" xmlns:p="http://schemas.microsoft.com/office/2006/metadata/properties" xmlns:ns2="cb8b4cd4-352e-4cbe-a6e6-ca4232ef9b8f" xmlns:ns3="8548e196-601b-415a-94aa-aeb76bc70ae2" targetNamespace="http://schemas.microsoft.com/office/2006/metadata/properties" ma:root="true" ma:fieldsID="11a028a2b272e75d1b4a79aeff18b791" ns2:_="" ns3:_="">
    <xsd:import namespace="cb8b4cd4-352e-4cbe-a6e6-ca4232ef9b8f"/>
    <xsd:import namespace="8548e196-601b-415a-94aa-aeb76bc70a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4cd4-352e-4cbe-a6e6-ca4232ef9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48e196-601b-415a-94aa-aeb76bc70a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63b33d-a4f0-4692-a32a-54f3442e4dcc}" ma:internalName="TaxCatchAll" ma:showField="CatchAllData" ma:web="8548e196-601b-415a-94aa-aeb76bc70a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8b4cd4-352e-4cbe-a6e6-ca4232ef9b8f">
      <Terms xmlns="http://schemas.microsoft.com/office/infopath/2007/PartnerControls"/>
    </lcf76f155ced4ddcb4097134ff3c332f>
    <TaxCatchAll xmlns="8548e196-601b-415a-94aa-aeb76bc70ae2" xsi:nil="true"/>
  </documentManagement>
</p:properties>
</file>

<file path=customXml/itemProps1.xml><?xml version="1.0" encoding="utf-8"?>
<ds:datastoreItem xmlns:ds="http://schemas.openxmlformats.org/officeDocument/2006/customXml" ds:itemID="{4544DE9B-E5F1-4A57-B639-9013156CEAB6}">
  <ds:schemaRefs>
    <ds:schemaRef ds:uri="http://schemas.microsoft.com/sharepoint/v3/contenttype/forms"/>
  </ds:schemaRefs>
</ds:datastoreItem>
</file>

<file path=customXml/itemProps2.xml><?xml version="1.0" encoding="utf-8"?>
<ds:datastoreItem xmlns:ds="http://schemas.openxmlformats.org/officeDocument/2006/customXml" ds:itemID="{6D6A6B24-7767-4236-A80F-B9E0E823C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b4cd4-352e-4cbe-a6e6-ca4232ef9b8f"/>
    <ds:schemaRef ds:uri="8548e196-601b-415a-94aa-aeb76bc70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09F8EA-822F-4352-AC50-55CAE63FF50A}">
  <ds:schemaRefs>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http://www.w3.org/XML/1998/namespace"/>
    <ds:schemaRef ds:uri="8548e196-601b-415a-94aa-aeb76bc70ae2"/>
    <ds:schemaRef ds:uri="cb8b4cd4-352e-4cbe-a6e6-ca4232ef9b8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1588</TotalTime>
  <Words>1028</Words>
  <Application>Microsoft Office PowerPoint</Application>
  <PresentationFormat>Widescreen</PresentationFormat>
  <Paragraphs>73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Changing Roles of Minorities</vt:lpstr>
      <vt:lpstr>Lillian Steichen Sandburg Born in 1883 – Died in 1977</vt:lpstr>
      <vt:lpstr>Women as a Minority Group Over Time</vt:lpstr>
      <vt:lpstr>Women as a Minority Changing Over Time</vt:lpstr>
      <vt:lpstr>African Americans as a Minority Group Over Time</vt:lpstr>
      <vt:lpstr>Black Americans as a Minority Changing Over Time</vt:lpstr>
      <vt:lpstr>Conditions of Enslaved People</vt:lpstr>
      <vt:lpstr>The Changing Roles of African Americans</vt:lpstr>
      <vt:lpstr>3-2-1 Exit Ticket</vt:lpstr>
      <vt:lpstr>Bibliography, In Order of Appearance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Roles of Minorities</dc:title>
  <dc:creator>Binnix, Elaine M</dc:creator>
  <cp:lastModifiedBy>Binnix, Elaine M</cp:lastModifiedBy>
  <cp:revision>8</cp:revision>
  <dcterms:created xsi:type="dcterms:W3CDTF">2023-04-12T20:51:59Z</dcterms:created>
  <dcterms:modified xsi:type="dcterms:W3CDTF">2023-05-01T18:27:23Z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0x0101002D4693041E1B7543BCB4C0F4E227A4DF</vt:lpwstr>
  </property>
  <property fmtid="{D5CDD505-2E9C-101B-9397-08002B2CF9AE}" pid="3" name="MediaServiceImageTags">
    <vt:lpwstr/>
  </property>
</Properties>
</file>